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71" r:id="rId7"/>
    <p:sldId id="262" r:id="rId8"/>
    <p:sldId id="272" r:id="rId9"/>
    <p:sldId id="260" r:id="rId10"/>
    <p:sldId id="273" r:id="rId11"/>
    <p:sldId id="274" r:id="rId12"/>
    <p:sldId id="263" r:id="rId13"/>
    <p:sldId id="261" r:id="rId14"/>
    <p:sldId id="267" r:id="rId15"/>
  </p:sldIdLst>
  <p:sldSz cx="18288000" cy="10287000"/>
  <p:notesSz cx="6858000" cy="9144000"/>
  <p:embeddedFontLst>
    <p:embeddedFont>
      <p:font typeface="Ara Hamah Alfidaa" panose="020B0604020202020204" charset="-78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charset="0"/>
      <p:regular r:id="rId21"/>
    </p:embeddedFont>
    <p:embeddedFont>
      <p:font typeface="Montserrat Ultra-Bold" panose="020B0604020202020204" charset="0"/>
      <p:regular r:id="rId22"/>
    </p:embeddedFont>
    <p:embeddedFont>
      <p:font typeface="Open Sans 1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874" y="6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sv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svg"/><Relationship Id="rId7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.svg"/><Relationship Id="rId10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7553">
            <a:off x="-2612634" y="-3074715"/>
            <a:ext cx="17518725" cy="14524616"/>
          </a:xfrm>
          <a:custGeom>
            <a:avLst/>
            <a:gdLst/>
            <a:ahLst/>
            <a:cxnLst/>
            <a:rect l="l" t="t" r="r" b="b"/>
            <a:pathLst>
              <a:path w="17518725" h="14524616">
                <a:moveTo>
                  <a:pt x="0" y="0"/>
                </a:moveTo>
                <a:lnTo>
                  <a:pt x="17518726" y="0"/>
                </a:lnTo>
                <a:lnTo>
                  <a:pt x="17518726" y="14524616"/>
                </a:lnTo>
                <a:lnTo>
                  <a:pt x="0" y="1452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222675" y="4352909"/>
            <a:ext cx="13499940" cy="13499940"/>
          </a:xfrm>
          <a:custGeom>
            <a:avLst/>
            <a:gdLst/>
            <a:ahLst/>
            <a:cxnLst/>
            <a:rect l="l" t="t" r="r" b="b"/>
            <a:pathLst>
              <a:path w="13499940" h="13499940">
                <a:moveTo>
                  <a:pt x="0" y="0"/>
                </a:moveTo>
                <a:lnTo>
                  <a:pt x="13499939" y="0"/>
                </a:lnTo>
                <a:lnTo>
                  <a:pt x="13499939" y="13499939"/>
                </a:lnTo>
                <a:lnTo>
                  <a:pt x="0" y="1349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TextBox 4"/>
          <p:cNvSpPr txBox="1"/>
          <p:nvPr/>
        </p:nvSpPr>
        <p:spPr>
          <a:xfrm>
            <a:off x="1563766" y="4371471"/>
            <a:ext cx="8857048" cy="156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12"/>
              </a:lnSpc>
            </a:pPr>
            <a:r>
              <a:rPr lang="en-US" sz="12461" spc="-311" dirty="0">
                <a:solidFill>
                  <a:srgbClr val="004AAD"/>
                </a:solidFill>
                <a:latin typeface="Montserrat Ultra-Bold"/>
              </a:rPr>
              <a:t>Neo life</a:t>
            </a:r>
          </a:p>
        </p:txBody>
      </p:sp>
      <p:sp>
        <p:nvSpPr>
          <p:cNvPr id="6" name="Freeform 6"/>
          <p:cNvSpPr/>
          <p:nvPr/>
        </p:nvSpPr>
        <p:spPr>
          <a:xfrm>
            <a:off x="-3257795" y="-4244424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 rot="8100000">
            <a:off x="14024303" y="4323516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2" y="0"/>
                </a:lnTo>
                <a:lnTo>
                  <a:pt x="8209502" y="6060104"/>
                </a:lnTo>
                <a:lnTo>
                  <a:pt x="0" y="6060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 flipH="1">
            <a:off x="10420815" y="-442311"/>
            <a:ext cx="12557151" cy="12470196"/>
          </a:xfrm>
          <a:custGeom>
            <a:avLst/>
            <a:gdLst/>
            <a:ahLst/>
            <a:cxnLst/>
            <a:rect l="l" t="t" r="r" b="b"/>
            <a:pathLst>
              <a:path w="12557151" h="12470196">
                <a:moveTo>
                  <a:pt x="12557151" y="0"/>
                </a:moveTo>
                <a:lnTo>
                  <a:pt x="0" y="0"/>
                </a:lnTo>
                <a:lnTo>
                  <a:pt x="0" y="12470196"/>
                </a:lnTo>
                <a:lnTo>
                  <a:pt x="12557151" y="12470196"/>
                </a:lnTo>
                <a:lnTo>
                  <a:pt x="12557151" y="0"/>
                </a:lnTo>
                <a:close/>
              </a:path>
            </a:pathLst>
          </a:custGeom>
          <a:blipFill>
            <a:blip r:embed="rId8"/>
            <a:stretch>
              <a:fillRect t="-412" b="-412"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15F10-9B90-AE8E-8F1F-6D8C8C88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0FE72C-7CD2-3E49-85E8-01D37A5A1B51}"/>
              </a:ext>
            </a:extLst>
          </p:cNvPr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5D89FF-3E09-C571-22D0-C67FFEB522D2}"/>
              </a:ext>
            </a:extLst>
          </p:cNvPr>
          <p:cNvGrpSpPr/>
          <p:nvPr/>
        </p:nvGrpSpPr>
        <p:grpSpPr>
          <a:xfrm>
            <a:off x="1604337" y="3736076"/>
            <a:ext cx="14201674" cy="5666973"/>
            <a:chOff x="0" y="0"/>
            <a:chExt cx="3740359" cy="16080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C8A328A-87D1-9835-4A09-47B685CC06CD}"/>
                </a:ext>
              </a:extLst>
            </p:cNvPr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3239522-ABF0-F480-9F20-5DDBBDA55403}"/>
                </a:ext>
              </a:extLst>
            </p:cNvPr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1265F4C-79FC-158E-B156-B552E9C5B7B1}"/>
              </a:ext>
            </a:extLst>
          </p:cNvPr>
          <p:cNvGrpSpPr/>
          <p:nvPr/>
        </p:nvGrpSpPr>
        <p:grpSpPr>
          <a:xfrm>
            <a:off x="14293151" y="1915449"/>
            <a:ext cx="4640576" cy="5399942"/>
            <a:chOff x="0" y="0"/>
            <a:chExt cx="6985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0F14B28-A290-541C-B7C0-D241CFE256F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9BB3C81-FC0D-B153-1036-34DD3A4B2BD2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875A0B2-DC25-D157-4BD9-D946CE1F086A}"/>
              </a:ext>
            </a:extLst>
          </p:cNvPr>
          <p:cNvGrpSpPr/>
          <p:nvPr/>
        </p:nvGrpSpPr>
        <p:grpSpPr>
          <a:xfrm>
            <a:off x="12131740" y="5598964"/>
            <a:ext cx="4640576" cy="5399942"/>
            <a:chOff x="0" y="0"/>
            <a:chExt cx="6985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B97DD45-2F22-D26B-0A71-79B7ADEFA92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6CBC3EB-58E0-B487-8A85-81518255A55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2D76724-0FD2-4E5F-B070-67FF91B7792C}"/>
              </a:ext>
            </a:extLst>
          </p:cNvPr>
          <p:cNvGrpSpPr/>
          <p:nvPr/>
        </p:nvGrpSpPr>
        <p:grpSpPr>
          <a:xfrm>
            <a:off x="14293151" y="9510335"/>
            <a:ext cx="4640576" cy="5399942"/>
            <a:chOff x="0" y="0"/>
            <a:chExt cx="6985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56801E8-6A16-A96B-6ED9-56B98373CF5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E6594A0-5D97-55B4-C354-56F54C9FFD6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AAF309C7-8480-DBEC-441A-A13FBC08B508}"/>
              </a:ext>
            </a:extLst>
          </p:cNvPr>
          <p:cNvSpPr/>
          <p:nvPr/>
        </p:nvSpPr>
        <p:spPr>
          <a:xfrm>
            <a:off x="-4636278" y="-374953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29E93B8-D897-E5AC-9F6A-817E8FA62776}"/>
              </a:ext>
            </a:extLst>
          </p:cNvPr>
          <p:cNvSpPr txBox="1"/>
          <p:nvPr/>
        </p:nvSpPr>
        <p:spPr>
          <a:xfrm>
            <a:off x="1604337" y="1209125"/>
            <a:ext cx="14201674" cy="252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7200" dirty="0">
                <a:solidFill>
                  <a:srgbClr val="034076"/>
                </a:solidFill>
                <a:latin typeface="Montserrat Ultra-Bold"/>
              </a:rPr>
              <a:t>Preparation Plan for Project Implementation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47FF656-8F7A-4CBD-4F81-AD52485EA706}"/>
              </a:ext>
            </a:extLst>
          </p:cNvPr>
          <p:cNvSpPr txBox="1"/>
          <p:nvPr/>
        </p:nvSpPr>
        <p:spPr>
          <a:xfrm>
            <a:off x="2087623" y="4533687"/>
            <a:ext cx="10044117" cy="356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Market research and competitor analysis.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Initial planning for the city's infrastructure.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Designing the project's visual identity.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Preparing marketing materials.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Developing an execution plan to kickstart the project.</a:t>
            </a:r>
          </a:p>
          <a:p>
            <a:pPr>
              <a:lnSpc>
                <a:spcPts val="3986"/>
              </a:lnSpc>
            </a:pPr>
            <a:endParaRPr lang="en-US" sz="3214" dirty="0">
              <a:solidFill>
                <a:srgbClr val="034076"/>
              </a:solidFill>
              <a:latin typeface="Montserrat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C99980F-4AF1-E9B5-7FB5-02F4E04AA48B}"/>
              </a:ext>
            </a:extLst>
          </p:cNvPr>
          <p:cNvGrpSpPr/>
          <p:nvPr/>
        </p:nvGrpSpPr>
        <p:grpSpPr>
          <a:xfrm>
            <a:off x="16613439" y="5821260"/>
            <a:ext cx="4258505" cy="4955351"/>
            <a:chOff x="0" y="0"/>
            <a:chExt cx="6985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6572E0-7099-5E5F-55C2-CA2E3879DC3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37327" r="-37327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0255F911-F06C-0FE8-2EB9-A3FBF8966DE1}"/>
              </a:ext>
            </a:extLst>
          </p:cNvPr>
          <p:cNvSpPr/>
          <p:nvPr/>
        </p:nvSpPr>
        <p:spPr>
          <a:xfrm>
            <a:off x="9541987" y="395995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BA4CD75-292D-8129-A0FC-0520118BE3C1}"/>
              </a:ext>
            </a:extLst>
          </p:cNvPr>
          <p:cNvGrpSpPr/>
          <p:nvPr/>
        </p:nvGrpSpPr>
        <p:grpSpPr>
          <a:xfrm>
            <a:off x="12354935" y="5821260"/>
            <a:ext cx="4258505" cy="4955351"/>
            <a:chOff x="0" y="0"/>
            <a:chExt cx="6985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5691D75-87F1-0019-43DF-82C10AE661E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327" r="-37327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A6B1B74-D6C3-1FDB-4C33-4894A3E757DD}"/>
              </a:ext>
            </a:extLst>
          </p:cNvPr>
          <p:cNvGrpSpPr/>
          <p:nvPr/>
        </p:nvGrpSpPr>
        <p:grpSpPr>
          <a:xfrm>
            <a:off x="14484187" y="2137745"/>
            <a:ext cx="4258505" cy="4955351"/>
            <a:chOff x="0" y="0"/>
            <a:chExt cx="6985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CEFBE1F-E865-103F-879E-A1DB9C6DAB2E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2905" r="-42905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34908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58091-DCA3-A15C-6BBB-4AF6C413C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E4C97C-4C07-0967-8EA7-8A5B3EE534B2}"/>
              </a:ext>
            </a:extLst>
          </p:cNvPr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DC63B7-D498-D32A-BB6A-DF05A8FB257A}"/>
              </a:ext>
            </a:extLst>
          </p:cNvPr>
          <p:cNvGrpSpPr/>
          <p:nvPr/>
        </p:nvGrpSpPr>
        <p:grpSpPr>
          <a:xfrm>
            <a:off x="1604337" y="3736076"/>
            <a:ext cx="14201674" cy="5666973"/>
            <a:chOff x="0" y="0"/>
            <a:chExt cx="3740359" cy="16080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2D7F36-6ACF-8518-EB45-C6F6A8B960DC}"/>
                </a:ext>
              </a:extLst>
            </p:cNvPr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150A2A-2382-C7B4-A5EC-BC43B70391DB}"/>
                </a:ext>
              </a:extLst>
            </p:cNvPr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567E40A-E333-B993-75C2-DB52A99028F8}"/>
              </a:ext>
            </a:extLst>
          </p:cNvPr>
          <p:cNvGrpSpPr/>
          <p:nvPr/>
        </p:nvGrpSpPr>
        <p:grpSpPr>
          <a:xfrm>
            <a:off x="14293151" y="9510335"/>
            <a:ext cx="4640576" cy="5399942"/>
            <a:chOff x="0" y="0"/>
            <a:chExt cx="6985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748F6E5-C462-2C3B-E4BB-5C0B983D1E5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535CDC-826B-8C10-FF4A-0E23FB9E63BE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9CA62CDF-CDFA-9278-26EC-3E85486930C6}"/>
              </a:ext>
            </a:extLst>
          </p:cNvPr>
          <p:cNvSpPr/>
          <p:nvPr/>
        </p:nvSpPr>
        <p:spPr>
          <a:xfrm>
            <a:off x="-4636278" y="-374953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DB5F0D9-487D-267F-99BF-F43FDDDB7E7E}"/>
              </a:ext>
            </a:extLst>
          </p:cNvPr>
          <p:cNvSpPr txBox="1"/>
          <p:nvPr/>
        </p:nvSpPr>
        <p:spPr>
          <a:xfrm>
            <a:off x="1604336" y="1209125"/>
            <a:ext cx="14778663" cy="2520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7200" dirty="0">
                <a:solidFill>
                  <a:srgbClr val="034076"/>
                </a:solidFill>
                <a:latin typeface="Montserrat Ultra-Bold"/>
              </a:rPr>
              <a:t>Elements to Be Implemented in the Project: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4D1894-9A12-6010-C9DE-11D5C47BA4E1}"/>
              </a:ext>
            </a:extLst>
          </p:cNvPr>
          <p:cNvSpPr txBox="1"/>
          <p:nvPr/>
        </p:nvSpPr>
        <p:spPr>
          <a:xfrm>
            <a:off x="2087623" y="4533687"/>
            <a:ext cx="10044117" cy="459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Designing the full visual identity of the project.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Creating marketing and advertising materials.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Designing logos and printed materials related to the project.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Developing visual and graphic content for the project</a:t>
            </a:r>
          </a:p>
          <a:p>
            <a:pPr>
              <a:lnSpc>
                <a:spcPts val="3986"/>
              </a:lnSpc>
            </a:pPr>
            <a:endParaRPr lang="en-US" sz="3214" dirty="0">
              <a:solidFill>
                <a:srgbClr val="034076"/>
              </a:solidFill>
              <a:latin typeface="Montserrat"/>
            </a:endParaRP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FCBBD2E5-AA4A-3784-9F6F-9B2B1844F944}"/>
              </a:ext>
            </a:extLst>
          </p:cNvPr>
          <p:cNvGrpSpPr/>
          <p:nvPr/>
        </p:nvGrpSpPr>
        <p:grpSpPr>
          <a:xfrm>
            <a:off x="10591800" y="4404231"/>
            <a:ext cx="9268515" cy="6224954"/>
            <a:chOff x="0" y="0"/>
            <a:chExt cx="907651" cy="6096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3D2FF52-3C10-6605-15DA-2E41290B5B96}"/>
                </a:ext>
              </a:extLst>
            </p:cNvPr>
            <p:cNvSpPr/>
            <p:nvPr/>
          </p:nvSpPr>
          <p:spPr>
            <a:xfrm>
              <a:off x="0" y="0"/>
              <a:ext cx="907651" cy="609600"/>
            </a:xfrm>
            <a:custGeom>
              <a:avLst/>
              <a:gdLst/>
              <a:ahLst/>
              <a:cxnLst/>
              <a:rect l="l" t="t" r="r" b="b"/>
              <a:pathLst>
                <a:path w="907651" h="609600">
                  <a:moveTo>
                    <a:pt x="203200" y="0"/>
                  </a:moveTo>
                  <a:lnTo>
                    <a:pt x="907651" y="0"/>
                  </a:lnTo>
                  <a:lnTo>
                    <a:pt x="70445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PH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E5252E92-CE6F-3E0E-2D38-99FFA0D77325}"/>
                </a:ext>
              </a:extLst>
            </p:cNvPr>
            <p:cNvSpPr txBox="1"/>
            <p:nvPr/>
          </p:nvSpPr>
          <p:spPr>
            <a:xfrm>
              <a:off x="199502" y="4159"/>
              <a:ext cx="606549" cy="60544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5568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2911" y="2260723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1604337" y="3402593"/>
            <a:ext cx="15461670" cy="6105637"/>
            <a:chOff x="0" y="0"/>
            <a:chExt cx="4072209" cy="16080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72209" cy="1608069"/>
            </a:xfrm>
            <a:custGeom>
              <a:avLst/>
              <a:gdLst/>
              <a:ahLst/>
              <a:cxnLst/>
              <a:rect l="l" t="t" r="r" b="b"/>
              <a:pathLst>
                <a:path w="4072209" h="1608069">
                  <a:moveTo>
                    <a:pt x="25537" y="0"/>
                  </a:moveTo>
                  <a:lnTo>
                    <a:pt x="4046673" y="0"/>
                  </a:lnTo>
                  <a:cubicBezTo>
                    <a:pt x="4060776" y="0"/>
                    <a:pt x="4072209" y="11433"/>
                    <a:pt x="4072209" y="25537"/>
                  </a:cubicBezTo>
                  <a:lnTo>
                    <a:pt x="4072209" y="1582532"/>
                  </a:lnTo>
                  <a:cubicBezTo>
                    <a:pt x="4072209" y="1596636"/>
                    <a:pt x="4060776" y="1608069"/>
                    <a:pt x="4046673" y="1608069"/>
                  </a:cubicBezTo>
                  <a:lnTo>
                    <a:pt x="25537" y="1608069"/>
                  </a:lnTo>
                  <a:cubicBezTo>
                    <a:pt x="11433" y="1608069"/>
                    <a:pt x="0" y="1596636"/>
                    <a:pt x="0" y="1582532"/>
                  </a:cubicBezTo>
                  <a:lnTo>
                    <a:pt x="0" y="25537"/>
                  </a:lnTo>
                  <a:cubicBezTo>
                    <a:pt x="0" y="11433"/>
                    <a:pt x="11433" y="0"/>
                    <a:pt x="25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4B9FF">
                    <a:alpha val="76000"/>
                  </a:srgbClr>
                </a:gs>
                <a:gs pos="100000">
                  <a:srgbClr val="CDFFD8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7220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523264" y="-3835072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TextBox 8"/>
          <p:cNvSpPr txBox="1"/>
          <p:nvPr/>
        </p:nvSpPr>
        <p:spPr>
          <a:xfrm>
            <a:off x="3429000" y="696557"/>
            <a:ext cx="12849346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9595" dirty="0">
                <a:solidFill>
                  <a:srgbClr val="034076"/>
                </a:solidFill>
                <a:latin typeface="Montserrat Ultra-Bold"/>
              </a:rPr>
              <a:t>Challenges Faced During Execution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1412" y="4191864"/>
            <a:ext cx="14201588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4000" dirty="0">
                <a:solidFill>
                  <a:srgbClr val="034076"/>
                </a:solidFill>
                <a:latin typeface="Montserrat"/>
              </a:rPr>
              <a:t>•Defining a visual identity that reflects the concept of a smart and sustainable city.</a:t>
            </a:r>
          </a:p>
          <a:p>
            <a:pPr>
              <a:lnSpc>
                <a:spcPts val="3986"/>
              </a:lnSpc>
            </a:pPr>
            <a:endParaRPr lang="en-US" sz="4000" dirty="0">
              <a:solidFill>
                <a:srgbClr val="034076"/>
              </a:solidFill>
              <a:latin typeface="Montserrat"/>
            </a:endParaRPr>
          </a:p>
          <a:p>
            <a:pPr>
              <a:lnSpc>
                <a:spcPts val="3986"/>
              </a:lnSpc>
            </a:pPr>
            <a:r>
              <a:rPr lang="en-US" sz="4000" dirty="0">
                <a:solidFill>
                  <a:srgbClr val="034076"/>
                </a:solidFill>
                <a:latin typeface="Montserrat"/>
              </a:rPr>
              <a:t>•Selecting appropriate colors and typography that represent technology and sustainability.</a:t>
            </a:r>
          </a:p>
          <a:p>
            <a:pPr>
              <a:lnSpc>
                <a:spcPts val="3986"/>
              </a:lnSpc>
            </a:pPr>
            <a:endParaRPr lang="en-US" sz="4000" dirty="0">
              <a:solidFill>
                <a:srgbClr val="034076"/>
              </a:solidFill>
              <a:latin typeface="Montserrat"/>
            </a:endParaRPr>
          </a:p>
          <a:p>
            <a:pPr>
              <a:lnSpc>
                <a:spcPts val="3986"/>
              </a:lnSpc>
            </a:pPr>
            <a:r>
              <a:rPr lang="en-US" sz="4000" dirty="0">
                <a:solidFill>
                  <a:srgbClr val="034076"/>
                </a:solidFill>
                <a:latin typeface="Montserrat"/>
              </a:rPr>
              <a:t>•Organizing teamwork among members to achieve a unified vision.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1604337" y="3048000"/>
            <a:ext cx="14201674" cy="5666973"/>
            <a:chOff x="0" y="0"/>
            <a:chExt cx="3740359" cy="1608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4337" y="1209125"/>
            <a:ext cx="14201674" cy="13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9595" dirty="0">
                <a:solidFill>
                  <a:srgbClr val="034076"/>
                </a:solidFill>
                <a:latin typeface="Montserrat Ultra-Bold"/>
              </a:rPr>
              <a:t>Solutions Reached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7623" y="3845611"/>
            <a:ext cx="10044117" cy="356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Conducting extensive research on modern designs and smart cities.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Using colors and typography that represent modernity, technology, and sustainability.</a:t>
            </a:r>
          </a:p>
          <a:p>
            <a:pPr marL="694051" lvl="1" indent="-347026">
              <a:lnSpc>
                <a:spcPts val="3986"/>
              </a:lnSpc>
              <a:buFont typeface="Arial"/>
              <a:buChar char="•"/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Clearly distributing tasks among team members to ensure higher productivity.</a:t>
            </a:r>
          </a:p>
          <a:p>
            <a:pPr>
              <a:lnSpc>
                <a:spcPts val="3986"/>
              </a:lnSpc>
            </a:pPr>
            <a:endParaRPr lang="en-US" sz="3214" dirty="0">
              <a:solidFill>
                <a:srgbClr val="034076"/>
              </a:solidFill>
              <a:latin typeface="Montserrat"/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3F10863B-A1C3-A5EF-5AC9-5FFBE517C1FB}"/>
              </a:ext>
            </a:extLst>
          </p:cNvPr>
          <p:cNvGrpSpPr>
            <a:grpSpLocks noChangeAspect="1"/>
          </p:cNvGrpSpPr>
          <p:nvPr/>
        </p:nvGrpSpPr>
        <p:grpSpPr>
          <a:xfrm>
            <a:off x="11811000" y="4076700"/>
            <a:ext cx="7468371" cy="7468341"/>
            <a:chOff x="0" y="0"/>
            <a:chExt cx="6350000" cy="6349975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27E4172-C69C-0C38-5021-070560E4F5B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4277" y="-3202504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10397553">
            <a:off x="-2467747" y="-455755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5"/>
                </a:lnTo>
                <a:lnTo>
                  <a:pt x="0" y="1683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TextBox 7"/>
          <p:cNvSpPr txBox="1"/>
          <p:nvPr/>
        </p:nvSpPr>
        <p:spPr>
          <a:xfrm>
            <a:off x="5137674" y="1943100"/>
            <a:ext cx="8735946" cy="476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23"/>
              </a:lnSpc>
            </a:pPr>
            <a:r>
              <a:rPr lang="en-US" sz="18232" dirty="0">
                <a:solidFill>
                  <a:srgbClr val="034076"/>
                </a:solidFill>
                <a:latin typeface="Montserrat Bold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 rot="-62439" flipH="1">
            <a:off x="-167724" y="6212288"/>
            <a:ext cx="10566427" cy="3830330"/>
          </a:xfrm>
          <a:custGeom>
            <a:avLst/>
            <a:gdLst/>
            <a:ahLst/>
            <a:cxnLst/>
            <a:rect l="l" t="t" r="r" b="b"/>
            <a:pathLst>
              <a:path w="10566427" h="3830330">
                <a:moveTo>
                  <a:pt x="10566427" y="0"/>
                </a:moveTo>
                <a:lnTo>
                  <a:pt x="0" y="0"/>
                </a:lnTo>
                <a:lnTo>
                  <a:pt x="0" y="3830330"/>
                </a:lnTo>
                <a:lnTo>
                  <a:pt x="10566427" y="3830330"/>
                </a:lnTo>
                <a:lnTo>
                  <a:pt x="1056642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7553">
            <a:off x="-3753774" y="-4909188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2" y="0"/>
                </a:lnTo>
                <a:lnTo>
                  <a:pt x="20307322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-6005088" y="-528010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1168358" y="2648529"/>
            <a:ext cx="14986042" cy="6105637"/>
            <a:chOff x="0" y="0"/>
            <a:chExt cx="3740359" cy="16080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05281" y="4098972"/>
            <a:ext cx="572073" cy="859847"/>
            <a:chOff x="0" y="0"/>
            <a:chExt cx="762764" cy="1146462"/>
          </a:xfrm>
        </p:grpSpPr>
        <p:sp>
          <p:nvSpPr>
            <p:cNvPr id="8" name="Freeform 8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5281" y="5022074"/>
            <a:ext cx="572073" cy="859847"/>
            <a:chOff x="0" y="0"/>
            <a:chExt cx="762764" cy="1146462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05281" y="5963418"/>
            <a:ext cx="572073" cy="859847"/>
            <a:chOff x="0" y="0"/>
            <a:chExt cx="762764" cy="1146462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69146" y="4102723"/>
            <a:ext cx="572073" cy="859847"/>
            <a:chOff x="0" y="0"/>
            <a:chExt cx="762764" cy="1146462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 dirty="0">
                  <a:solidFill>
                    <a:srgbClr val="034076"/>
                  </a:solidFill>
                  <a:latin typeface="Ara Hamah Alfidaa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69146" y="5057819"/>
            <a:ext cx="572073" cy="859847"/>
            <a:chOff x="0" y="0"/>
            <a:chExt cx="762764" cy="1146462"/>
          </a:xfrm>
        </p:grpSpPr>
        <p:sp>
          <p:nvSpPr>
            <p:cNvPr id="20" name="Freeform 20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69146" y="5966129"/>
            <a:ext cx="572073" cy="859847"/>
            <a:chOff x="0" y="0"/>
            <a:chExt cx="762764" cy="1146462"/>
          </a:xfrm>
        </p:grpSpPr>
        <p:sp>
          <p:nvSpPr>
            <p:cNvPr id="23" name="Freeform 23"/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 dirty="0">
                  <a:solidFill>
                    <a:srgbClr val="034076"/>
                  </a:solidFill>
                  <a:latin typeface="Ara Hamah Alfidaa"/>
                </a:rPr>
                <a:t>6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762426" y="5813015"/>
            <a:ext cx="553921" cy="97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1"/>
              </a:lnSpc>
            </a:pPr>
            <a:endParaRPr lang="en-US" sz="5665" dirty="0">
              <a:solidFill>
                <a:srgbClr val="034076"/>
              </a:solidFill>
              <a:latin typeface="Ara Hamah Alfida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720255" y="3937190"/>
            <a:ext cx="6896957" cy="2721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Montserrat"/>
              </a:rPr>
              <a:t>Abdelrahman Mohamed Ramadan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Montserrat"/>
              </a:rPr>
              <a:t>Ali Ahmed Ali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Montserrat"/>
              </a:rPr>
              <a:t>Anas Sayed Ahmed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85951" y="5804347"/>
            <a:ext cx="8016250" cy="80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Open Sans 1"/>
              </a:rPr>
              <a:t>Yousef Mohamed Sameeh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81245" y="877415"/>
            <a:ext cx="1195424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4"/>
              </a:lnSpc>
            </a:pPr>
            <a:r>
              <a:rPr lang="en-US" sz="8661" dirty="0">
                <a:solidFill>
                  <a:srgbClr val="034076"/>
                </a:solidFill>
                <a:latin typeface="Montserrat Bold"/>
              </a:rPr>
              <a:t>Team</a:t>
            </a:r>
          </a:p>
        </p:txBody>
      </p:sp>
      <p:sp>
        <p:nvSpPr>
          <p:cNvPr id="37" name="Freeform 37"/>
          <p:cNvSpPr/>
          <p:nvPr/>
        </p:nvSpPr>
        <p:spPr>
          <a:xfrm>
            <a:off x="11617352" y="4943643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0" name="TextBox 35">
            <a:extLst>
              <a:ext uri="{FF2B5EF4-FFF2-40B4-BE49-F238E27FC236}">
                <a16:creationId xmlns:a16="http://schemas.microsoft.com/office/drawing/2014/main" id="{677E5AF9-66BE-DE15-16BE-ABFC28663B54}"/>
              </a:ext>
            </a:extLst>
          </p:cNvPr>
          <p:cNvSpPr txBox="1"/>
          <p:nvPr/>
        </p:nvSpPr>
        <p:spPr>
          <a:xfrm>
            <a:off x="9582043" y="4958819"/>
            <a:ext cx="8016250" cy="80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2400" dirty="0">
                <a:solidFill>
                  <a:schemeClr val="tx2"/>
                </a:solidFill>
                <a:latin typeface="Montserrat" panose="00000500000000000000" pitchFamily="2" charset="0"/>
              </a:rPr>
              <a:t>Fatma Mohamed Hassan</a:t>
            </a:r>
          </a:p>
        </p:txBody>
      </p:sp>
      <p:sp>
        <p:nvSpPr>
          <p:cNvPr id="71" name="TextBox 35">
            <a:extLst>
              <a:ext uri="{FF2B5EF4-FFF2-40B4-BE49-F238E27FC236}">
                <a16:creationId xmlns:a16="http://schemas.microsoft.com/office/drawing/2014/main" id="{8113ED98-AC7B-0FAA-2F31-A7F21037E82C}"/>
              </a:ext>
            </a:extLst>
          </p:cNvPr>
          <p:cNvSpPr txBox="1"/>
          <p:nvPr/>
        </p:nvSpPr>
        <p:spPr>
          <a:xfrm>
            <a:off x="9622508" y="4003076"/>
            <a:ext cx="8016250" cy="80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500"/>
              </a:lnSpc>
            </a:pPr>
            <a:r>
              <a:rPr lang="en-US" sz="2400" kern="1200" dirty="0">
                <a:solidFill>
                  <a:srgbClr val="1F497D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Eman </a:t>
            </a:r>
            <a:r>
              <a:rPr lang="en-US" sz="2400" kern="1200" dirty="0" err="1">
                <a:solidFill>
                  <a:srgbClr val="1F497D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Abderabuh</a:t>
            </a:r>
            <a:r>
              <a:rPr lang="en-US" sz="2400" kern="1200" dirty="0">
                <a:solidFill>
                  <a:srgbClr val="1F497D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Hamed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9D02B-2CD5-08C7-1295-30502BE2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5A6A4A-F8F2-5EA7-A6F7-6E69A92A8B72}"/>
              </a:ext>
            </a:extLst>
          </p:cNvPr>
          <p:cNvSpPr/>
          <p:nvPr/>
        </p:nvSpPr>
        <p:spPr>
          <a:xfrm rot="10397553">
            <a:off x="-3753774" y="-4909188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2" y="0"/>
                </a:lnTo>
                <a:lnTo>
                  <a:pt x="20307322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EFAD379-6F85-D9BB-316A-D96F221E7BB9}"/>
              </a:ext>
            </a:extLst>
          </p:cNvPr>
          <p:cNvSpPr/>
          <p:nvPr/>
        </p:nvSpPr>
        <p:spPr>
          <a:xfrm>
            <a:off x="-6005088" y="-528010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CDCCAB0-B1B8-DE73-5EA6-C5DE1EE3254D}"/>
              </a:ext>
            </a:extLst>
          </p:cNvPr>
          <p:cNvGrpSpPr/>
          <p:nvPr/>
        </p:nvGrpSpPr>
        <p:grpSpPr>
          <a:xfrm>
            <a:off x="1168358" y="2648529"/>
            <a:ext cx="14986042" cy="6105637"/>
            <a:chOff x="0" y="0"/>
            <a:chExt cx="3740359" cy="160806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FD8597-2BC9-E2D7-0B73-5EE656CFBF5C}"/>
                </a:ext>
              </a:extLst>
            </p:cNvPr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81AA05F-67C0-D057-D440-D34787D65C2D}"/>
                </a:ext>
              </a:extLst>
            </p:cNvPr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B2BFF95-A6B2-1920-AE67-B9FBE2EDFB46}"/>
              </a:ext>
            </a:extLst>
          </p:cNvPr>
          <p:cNvGrpSpPr/>
          <p:nvPr/>
        </p:nvGrpSpPr>
        <p:grpSpPr>
          <a:xfrm>
            <a:off x="1805281" y="3079197"/>
            <a:ext cx="572073" cy="859847"/>
            <a:chOff x="0" y="0"/>
            <a:chExt cx="762764" cy="114646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659C79-153F-D7AF-C7C9-DA632A52126E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AAC4A35-EF78-6147-AE10-024AED28CFEE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0ED9468-E29E-B04B-6881-ED943CB065DC}"/>
              </a:ext>
            </a:extLst>
          </p:cNvPr>
          <p:cNvGrpSpPr/>
          <p:nvPr/>
        </p:nvGrpSpPr>
        <p:grpSpPr>
          <a:xfrm>
            <a:off x="1805281" y="4002299"/>
            <a:ext cx="572073" cy="859847"/>
            <a:chOff x="0" y="0"/>
            <a:chExt cx="762764" cy="114646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A68F665-1358-0163-8C66-69CE3ABCDD32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B72AA0-004E-8485-FA89-6E60E16D2547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022038E-D6E8-D7AA-7D9A-41A4E1C871F5}"/>
              </a:ext>
            </a:extLst>
          </p:cNvPr>
          <p:cNvGrpSpPr/>
          <p:nvPr/>
        </p:nvGrpSpPr>
        <p:grpSpPr>
          <a:xfrm>
            <a:off x="1805281" y="4943643"/>
            <a:ext cx="572073" cy="859847"/>
            <a:chOff x="0" y="0"/>
            <a:chExt cx="762764" cy="114646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FA10314-008B-9A5F-1F24-C22B3A51B6A4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AC54CE1-9C2A-434D-2980-E0AB84594D64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AC2A225-0D8D-03E3-2B29-E0BE57DA362A}"/>
              </a:ext>
            </a:extLst>
          </p:cNvPr>
          <p:cNvGrpSpPr/>
          <p:nvPr/>
        </p:nvGrpSpPr>
        <p:grpSpPr>
          <a:xfrm>
            <a:off x="1805281" y="5898740"/>
            <a:ext cx="572073" cy="859847"/>
            <a:chOff x="0" y="0"/>
            <a:chExt cx="762764" cy="114646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7E81502-4FDC-1D26-EF78-A8A3088BDA9E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3209221-632F-BB27-1F97-2F8D2D60B5A6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4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690A1BD-2D3A-0A69-4397-5641AA0DB97E}"/>
              </a:ext>
            </a:extLst>
          </p:cNvPr>
          <p:cNvGrpSpPr/>
          <p:nvPr/>
        </p:nvGrpSpPr>
        <p:grpSpPr>
          <a:xfrm>
            <a:off x="1805281" y="6853836"/>
            <a:ext cx="572073" cy="859847"/>
            <a:chOff x="0" y="0"/>
            <a:chExt cx="762764" cy="114646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B386AF1-E73A-4603-E50C-BA7D04425371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3F88A71-96AD-8BFD-134B-C49581A87BBD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079392E-8198-496D-884D-D292E919C832}"/>
              </a:ext>
            </a:extLst>
          </p:cNvPr>
          <p:cNvGrpSpPr/>
          <p:nvPr/>
        </p:nvGrpSpPr>
        <p:grpSpPr>
          <a:xfrm>
            <a:off x="8769146" y="3079197"/>
            <a:ext cx="572073" cy="859847"/>
            <a:chOff x="0" y="0"/>
            <a:chExt cx="762764" cy="114646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A0B1840-092D-5271-D280-29CB8EBCDB5B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023ECE9-E754-71DD-B2F8-FB8F68627C45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 dirty="0">
                  <a:solidFill>
                    <a:srgbClr val="034076"/>
                  </a:solidFill>
                  <a:latin typeface="Ara Hamah Alfidaa"/>
                </a:rPr>
                <a:t>6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7A40760-AF64-9C99-4E40-AC373908B46C}"/>
              </a:ext>
            </a:extLst>
          </p:cNvPr>
          <p:cNvGrpSpPr/>
          <p:nvPr/>
        </p:nvGrpSpPr>
        <p:grpSpPr>
          <a:xfrm>
            <a:off x="8762426" y="4002299"/>
            <a:ext cx="572073" cy="859847"/>
            <a:chOff x="0" y="0"/>
            <a:chExt cx="762764" cy="114646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57ED225-4609-C3A8-378F-44773E482520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F97B590B-723D-39DF-F833-BD874A2C1EEC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7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E25FA3F5-BE25-2650-DCAA-C80AF8C6B129}"/>
              </a:ext>
            </a:extLst>
          </p:cNvPr>
          <p:cNvGrpSpPr/>
          <p:nvPr/>
        </p:nvGrpSpPr>
        <p:grpSpPr>
          <a:xfrm>
            <a:off x="8762426" y="4943643"/>
            <a:ext cx="572073" cy="859847"/>
            <a:chOff x="0" y="0"/>
            <a:chExt cx="762764" cy="1146462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27BD3BD-E16A-2616-A2AF-DCA7045ACB0F}"/>
                </a:ext>
              </a:extLst>
            </p:cNvPr>
            <p:cNvSpPr/>
            <p:nvPr/>
          </p:nvSpPr>
          <p:spPr>
            <a:xfrm rot="-5400000">
              <a:off x="-62085" y="218180"/>
              <a:ext cx="886935" cy="762764"/>
            </a:xfrm>
            <a:custGeom>
              <a:avLst/>
              <a:gdLst/>
              <a:ahLst/>
              <a:cxnLst/>
              <a:rect l="l" t="t" r="r" b="b"/>
              <a:pathLst>
                <a:path w="886935" h="762764">
                  <a:moveTo>
                    <a:pt x="0" y="0"/>
                  </a:moveTo>
                  <a:lnTo>
                    <a:pt x="886935" y="0"/>
                  </a:lnTo>
                  <a:lnTo>
                    <a:pt x="886935" y="762764"/>
                  </a:lnTo>
                  <a:lnTo>
                    <a:pt x="0" y="762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160664E7-19B8-DF65-7B57-975C1B3E314F}"/>
                </a:ext>
              </a:extLst>
            </p:cNvPr>
            <p:cNvSpPr txBox="1"/>
            <p:nvPr/>
          </p:nvSpPr>
          <p:spPr>
            <a:xfrm>
              <a:off x="0" y="-114300"/>
              <a:ext cx="738561" cy="12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31"/>
                </a:lnSpc>
              </a:pPr>
              <a:r>
                <a:rPr lang="en-US" sz="5665">
                  <a:solidFill>
                    <a:srgbClr val="034076"/>
                  </a:solidFill>
                  <a:latin typeface="Ara Hamah Alfidaa"/>
                </a:rPr>
                <a:t>8</a:t>
              </a:r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31096A2D-220B-E281-CABD-9C296A8CE75D}"/>
              </a:ext>
            </a:extLst>
          </p:cNvPr>
          <p:cNvSpPr txBox="1"/>
          <p:nvPr/>
        </p:nvSpPr>
        <p:spPr>
          <a:xfrm>
            <a:off x="2720255" y="2917415"/>
            <a:ext cx="6896957" cy="464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Montserrat"/>
              </a:rPr>
              <a:t>Project Overview</a:t>
            </a:r>
          </a:p>
          <a:p>
            <a:pPr>
              <a:lnSpc>
                <a:spcPts val="7500"/>
              </a:lnSpc>
            </a:pPr>
            <a:r>
              <a:rPr lang="en-US" sz="2400" dirty="0" err="1">
                <a:solidFill>
                  <a:srgbClr val="034076"/>
                </a:solidFill>
                <a:latin typeface="Montserrat"/>
              </a:rPr>
              <a:t>Neolife</a:t>
            </a:r>
            <a:r>
              <a:rPr lang="en-US" sz="2400" dirty="0">
                <a:solidFill>
                  <a:srgbClr val="034076"/>
                </a:solidFill>
                <a:latin typeface="Montserrat"/>
              </a:rPr>
              <a:t> Logo Analysis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Montserrat"/>
              </a:rPr>
              <a:t>Software Used for Implementation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chemeClr val="tx2"/>
                </a:solidFill>
                <a:latin typeface="Montserrat" panose="00000500000000000000" pitchFamily="2" charset="0"/>
              </a:rPr>
              <a:t>Target Audience and Their Needs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Open Sans 1"/>
              </a:rPr>
              <a:t>Preparation Plan for Project Implementation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6DC6ABC-0959-E486-0119-B1B5B776BBDB}"/>
              </a:ext>
            </a:extLst>
          </p:cNvPr>
          <p:cNvSpPr txBox="1"/>
          <p:nvPr/>
        </p:nvSpPr>
        <p:spPr>
          <a:xfrm>
            <a:off x="9585951" y="2917415"/>
            <a:ext cx="8016250" cy="272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Open Sans 1"/>
              </a:rPr>
              <a:t>Elements to Be Implemented in the Project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Open Sans 1"/>
              </a:rPr>
              <a:t>Challenges Faced During Execution</a:t>
            </a:r>
          </a:p>
          <a:p>
            <a:pPr>
              <a:lnSpc>
                <a:spcPts val="7500"/>
              </a:lnSpc>
            </a:pPr>
            <a:r>
              <a:rPr lang="en-US" sz="2400" dirty="0">
                <a:solidFill>
                  <a:srgbClr val="034076"/>
                </a:solidFill>
                <a:latin typeface="Open Sans 1"/>
              </a:rPr>
              <a:t>Solutions Reached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3305CBF-AD17-C2E8-F8EC-2AC4D5391739}"/>
              </a:ext>
            </a:extLst>
          </p:cNvPr>
          <p:cNvSpPr txBox="1"/>
          <p:nvPr/>
        </p:nvSpPr>
        <p:spPr>
          <a:xfrm>
            <a:off x="2181245" y="877415"/>
            <a:ext cx="11954241" cy="116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4"/>
              </a:lnSpc>
            </a:pPr>
            <a:r>
              <a:rPr lang="en-US" sz="8661">
                <a:solidFill>
                  <a:srgbClr val="034076"/>
                </a:solidFill>
                <a:latin typeface="Montserrat Bold"/>
              </a:rPr>
              <a:t>In This Presentation </a:t>
            </a: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AD5F602E-22C9-947B-88BD-577E2F7FA8CC}"/>
              </a:ext>
            </a:extLst>
          </p:cNvPr>
          <p:cNvSpPr/>
          <p:nvPr/>
        </p:nvSpPr>
        <p:spPr>
          <a:xfrm>
            <a:off x="11617352" y="4943643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857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-4230461" y="3416532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1604337" y="3194413"/>
            <a:ext cx="14201674" cy="6105637"/>
            <a:chOff x="0" y="0"/>
            <a:chExt cx="3740359" cy="16080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4337" y="282647"/>
            <a:ext cx="10013566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78"/>
              </a:lnSpc>
            </a:pPr>
            <a:r>
              <a:rPr lang="en-US" sz="11312" dirty="0">
                <a:solidFill>
                  <a:srgbClr val="034076"/>
                </a:solidFill>
                <a:latin typeface="Montserrat Ultra-Bold"/>
              </a:rPr>
              <a:t>Project Overview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2965" y="3731272"/>
            <a:ext cx="7731249" cy="305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b="1" dirty="0" err="1">
                <a:solidFill>
                  <a:srgbClr val="034076"/>
                </a:solidFill>
                <a:latin typeface="Montserrat Bold"/>
              </a:rPr>
              <a:t>Neolife</a:t>
            </a:r>
            <a:r>
              <a:rPr lang="en-US" sz="3214" dirty="0">
                <a:solidFill>
                  <a:srgbClr val="034076"/>
                </a:solidFill>
                <a:latin typeface="Montserrat Bold"/>
              </a:rPr>
              <a:t> is a real estate project aimed at building a fully AI-powered city while preserving the environment and utilizing solar energy as the primary power source.</a:t>
            </a:r>
            <a:endParaRPr lang="en-US" sz="3214" dirty="0">
              <a:solidFill>
                <a:srgbClr val="034076"/>
              </a:solidFill>
              <a:latin typeface="Montserra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446310" y="1205490"/>
            <a:ext cx="11726835" cy="7876020"/>
            <a:chOff x="0" y="0"/>
            <a:chExt cx="907651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7651" cy="609600"/>
            </a:xfrm>
            <a:custGeom>
              <a:avLst/>
              <a:gdLst/>
              <a:ahLst/>
              <a:cxnLst/>
              <a:rect l="l" t="t" r="r" b="b"/>
              <a:pathLst>
                <a:path w="907651" h="609600">
                  <a:moveTo>
                    <a:pt x="203200" y="0"/>
                  </a:moveTo>
                  <a:lnTo>
                    <a:pt x="907651" y="0"/>
                  </a:lnTo>
                  <a:lnTo>
                    <a:pt x="70445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704451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74214" y="-5209157"/>
            <a:ext cx="13924130" cy="13924130"/>
          </a:xfrm>
          <a:custGeom>
            <a:avLst/>
            <a:gdLst/>
            <a:ahLst/>
            <a:cxnLst/>
            <a:rect l="l" t="t" r="r" b="b"/>
            <a:pathLst>
              <a:path w="13924130" h="13924130">
                <a:moveTo>
                  <a:pt x="0" y="0"/>
                </a:moveTo>
                <a:lnTo>
                  <a:pt x="13924130" y="0"/>
                </a:lnTo>
                <a:lnTo>
                  <a:pt x="13924130" y="13924130"/>
                </a:lnTo>
                <a:lnTo>
                  <a:pt x="0" y="13924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3" name="Group 13"/>
          <p:cNvGrpSpPr/>
          <p:nvPr/>
        </p:nvGrpSpPr>
        <p:grpSpPr>
          <a:xfrm>
            <a:off x="9791667" y="1339227"/>
            <a:ext cx="11036120" cy="7590997"/>
            <a:chOff x="0" y="0"/>
            <a:chExt cx="886263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6263" cy="609600"/>
            </a:xfrm>
            <a:custGeom>
              <a:avLst/>
              <a:gdLst/>
              <a:ahLst/>
              <a:cxnLst/>
              <a:rect l="l" t="t" r="r" b="b"/>
              <a:pathLst>
                <a:path w="886263" h="609600">
                  <a:moveTo>
                    <a:pt x="203200" y="0"/>
                  </a:moveTo>
                  <a:lnTo>
                    <a:pt x="886263" y="0"/>
                  </a:lnTo>
                  <a:lnTo>
                    <a:pt x="68306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n-PH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1604337" y="2464675"/>
            <a:ext cx="14201674" cy="6250298"/>
            <a:chOff x="0" y="-38100"/>
            <a:chExt cx="3740359" cy="1646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42965" y="3906126"/>
            <a:ext cx="1340537" cy="1375028"/>
          </a:xfrm>
          <a:custGeom>
            <a:avLst/>
            <a:gdLst/>
            <a:ahLst/>
            <a:cxnLst/>
            <a:rect l="l" t="t" r="r" b="b"/>
            <a:pathLst>
              <a:path w="1340537" h="1375028">
                <a:moveTo>
                  <a:pt x="0" y="0"/>
                </a:moveTo>
                <a:lnTo>
                  <a:pt x="1340537" y="0"/>
                </a:lnTo>
                <a:lnTo>
                  <a:pt x="1340537" y="1375029"/>
                </a:lnTo>
                <a:lnTo>
                  <a:pt x="0" y="137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2242965" y="6820546"/>
            <a:ext cx="1230585" cy="1230585"/>
          </a:xfrm>
          <a:custGeom>
            <a:avLst/>
            <a:gdLst/>
            <a:ahLst/>
            <a:cxnLst/>
            <a:rect l="l" t="t" r="r" b="b"/>
            <a:pathLst>
              <a:path w="1230585" h="1230585">
                <a:moveTo>
                  <a:pt x="0" y="0"/>
                </a:moveTo>
                <a:lnTo>
                  <a:pt x="1230586" y="0"/>
                </a:lnTo>
                <a:lnTo>
                  <a:pt x="1230586" y="1230586"/>
                </a:lnTo>
                <a:lnTo>
                  <a:pt x="0" y="1230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>
            <a:off x="9269052" y="48567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 rot="-5968394" flipH="1">
            <a:off x="14860996" y="-627864"/>
            <a:ext cx="4941189" cy="8229600"/>
          </a:xfrm>
          <a:custGeom>
            <a:avLst/>
            <a:gdLst/>
            <a:ahLst/>
            <a:cxnLst/>
            <a:rect l="l" t="t" r="r" b="b"/>
            <a:pathLst>
              <a:path w="4941189" h="8229600">
                <a:moveTo>
                  <a:pt x="4941189" y="0"/>
                </a:moveTo>
                <a:lnTo>
                  <a:pt x="0" y="0"/>
                </a:lnTo>
                <a:lnTo>
                  <a:pt x="0" y="8229600"/>
                </a:lnTo>
                <a:lnTo>
                  <a:pt x="4941189" y="8229600"/>
                </a:lnTo>
                <a:lnTo>
                  <a:pt x="4941189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TextBox 10"/>
          <p:cNvSpPr txBox="1"/>
          <p:nvPr/>
        </p:nvSpPr>
        <p:spPr>
          <a:xfrm>
            <a:off x="1604337" y="1080542"/>
            <a:ext cx="14087276" cy="152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78"/>
              </a:lnSpc>
            </a:pPr>
            <a:r>
              <a:rPr lang="en-US" sz="11100" dirty="0">
                <a:solidFill>
                  <a:srgbClr val="034076"/>
                </a:solidFill>
                <a:latin typeface="Montserrat Ultra-Bold"/>
              </a:rPr>
              <a:t>Project Overview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2965" y="3146195"/>
            <a:ext cx="1500313" cy="4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 Bold"/>
              </a:rPr>
              <a:t>Vision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3278" y="3885442"/>
            <a:ext cx="8601122" cy="2025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To build a smart, sustainable city powered by AI and solar energy,</a:t>
            </a:r>
            <a:r>
              <a:rPr lang="ar-EG" sz="3214" dirty="0">
                <a:solidFill>
                  <a:srgbClr val="034076"/>
                </a:solidFill>
                <a:latin typeface="Montserrat"/>
              </a:rPr>
              <a:t> </a:t>
            </a:r>
            <a:r>
              <a:rPr lang="en-US" sz="3214" dirty="0">
                <a:solidFill>
                  <a:srgbClr val="034076"/>
                </a:solidFill>
                <a:latin typeface="Montserrat"/>
              </a:rPr>
              <a:t>enhancing modern living while preserving the environment.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2965" y="5840578"/>
            <a:ext cx="1949079" cy="4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 Bold"/>
              </a:rPr>
              <a:t>Mission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3278" y="6686766"/>
            <a:ext cx="8677322" cy="2025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“To develop an integrated city that utilizes AI and renewable energy, ensuring sustainability and a balance between technology and nature.’’</a:t>
            </a:r>
          </a:p>
        </p:txBody>
      </p:sp>
      <p:sp>
        <p:nvSpPr>
          <p:cNvPr id="15" name="Freeform 15"/>
          <p:cNvSpPr/>
          <p:nvPr/>
        </p:nvSpPr>
        <p:spPr>
          <a:xfrm rot="8876559" flipV="1">
            <a:off x="8028401" y="7609126"/>
            <a:ext cx="8031511" cy="2911423"/>
          </a:xfrm>
          <a:custGeom>
            <a:avLst/>
            <a:gdLst/>
            <a:ahLst/>
            <a:cxnLst/>
            <a:rect l="l" t="t" r="r" b="b"/>
            <a:pathLst>
              <a:path w="8031511" h="2911423">
                <a:moveTo>
                  <a:pt x="0" y="2911423"/>
                </a:moveTo>
                <a:lnTo>
                  <a:pt x="8031510" y="2911423"/>
                </a:lnTo>
                <a:lnTo>
                  <a:pt x="8031510" y="0"/>
                </a:lnTo>
                <a:lnTo>
                  <a:pt x="0" y="0"/>
                </a:lnTo>
                <a:lnTo>
                  <a:pt x="0" y="2911423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12C03-1C96-CB33-0E0B-EBBAB4A16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7B2C00-95B8-A4C7-D23A-A90DE0DF7F70}"/>
              </a:ext>
            </a:extLst>
          </p:cNvPr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2BB1BE-7135-D297-4AA8-5AADF1616CFE}"/>
              </a:ext>
            </a:extLst>
          </p:cNvPr>
          <p:cNvSpPr/>
          <p:nvPr/>
        </p:nvSpPr>
        <p:spPr>
          <a:xfrm>
            <a:off x="-4230461" y="3416532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9F502A7-AC81-F3D8-7077-87921523BD7E}"/>
              </a:ext>
            </a:extLst>
          </p:cNvPr>
          <p:cNvGrpSpPr/>
          <p:nvPr/>
        </p:nvGrpSpPr>
        <p:grpSpPr>
          <a:xfrm>
            <a:off x="1604337" y="3194413"/>
            <a:ext cx="14201674" cy="6105637"/>
            <a:chOff x="0" y="0"/>
            <a:chExt cx="3740359" cy="160806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07F93E0-CDD4-F05E-2306-B625DB79E96A}"/>
                </a:ext>
              </a:extLst>
            </p:cNvPr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76000"/>
                  </a:srgbClr>
                </a:gs>
                <a:gs pos="100000">
                  <a:srgbClr val="94B9FF">
                    <a:alpha val="7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84066DB-94B6-53F3-03DF-FD1EF2B37CFA}"/>
                </a:ext>
              </a:extLst>
            </p:cNvPr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60FA075-78C3-DB90-B7C6-6AEB7FBC81ED}"/>
              </a:ext>
            </a:extLst>
          </p:cNvPr>
          <p:cNvSpPr txBox="1"/>
          <p:nvPr/>
        </p:nvSpPr>
        <p:spPr>
          <a:xfrm>
            <a:off x="1604337" y="282647"/>
            <a:ext cx="10013566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9600" dirty="0" err="1">
                <a:solidFill>
                  <a:srgbClr val="034076"/>
                </a:solidFill>
                <a:latin typeface="Montserrat Ultra-Bold"/>
              </a:rPr>
              <a:t>Neolife</a:t>
            </a:r>
            <a:r>
              <a:rPr lang="en-US" sz="9600" dirty="0">
                <a:solidFill>
                  <a:srgbClr val="034076"/>
                </a:solidFill>
                <a:latin typeface="Montserrat Ultra-Bold"/>
              </a:rPr>
              <a:t> Logo Analysis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A7D33B-2F8B-632A-E9DE-1E38055C52E8}"/>
              </a:ext>
            </a:extLst>
          </p:cNvPr>
          <p:cNvSpPr txBox="1"/>
          <p:nvPr/>
        </p:nvSpPr>
        <p:spPr>
          <a:xfrm>
            <a:off x="2242965" y="3731272"/>
            <a:ext cx="8120235" cy="5416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b="1" dirty="0">
                <a:solidFill>
                  <a:srgbClr val="034076"/>
                </a:solidFill>
                <a:latin typeface="Montserrat Bold"/>
              </a:rPr>
              <a:t>The </a:t>
            </a:r>
            <a:r>
              <a:rPr lang="en-US" sz="3214" b="1" dirty="0" err="1">
                <a:solidFill>
                  <a:srgbClr val="034076"/>
                </a:solidFill>
                <a:latin typeface="Montserrat Bold"/>
              </a:rPr>
              <a:t>Neolife</a:t>
            </a:r>
            <a:r>
              <a:rPr lang="en-US" sz="3214" b="1" dirty="0">
                <a:solidFill>
                  <a:srgbClr val="034076"/>
                </a:solidFill>
                <a:latin typeface="Montserrat Bold"/>
              </a:rPr>
              <a:t> logo consists of elements that reflect the concept of a smart and sustainable city: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Geometric Shape:</a:t>
            </a: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Represents modern     and futuristic infrastructure.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Blue and Black Colors:</a:t>
            </a: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Blue symbolizes technology and progress, while black represents strength and sustainability.</a:t>
            </a:r>
          </a:p>
          <a:p>
            <a:pPr>
              <a:lnSpc>
                <a:spcPts val="3986"/>
              </a:lnSpc>
            </a:pPr>
            <a:endParaRPr lang="en-US" sz="3214" dirty="0">
              <a:solidFill>
                <a:srgbClr val="034076"/>
              </a:solidFill>
              <a:latin typeface="Montserra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E5C7227-99ED-13C4-4655-DCBE66797757}"/>
              </a:ext>
            </a:extLst>
          </p:cNvPr>
          <p:cNvGrpSpPr/>
          <p:nvPr/>
        </p:nvGrpSpPr>
        <p:grpSpPr>
          <a:xfrm>
            <a:off x="9446310" y="1205490"/>
            <a:ext cx="11726835" cy="7876020"/>
            <a:chOff x="0" y="0"/>
            <a:chExt cx="907651" cy="6096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2D8704-FA6C-7BD7-552A-B5B0B255B24F}"/>
                </a:ext>
              </a:extLst>
            </p:cNvPr>
            <p:cNvSpPr/>
            <p:nvPr/>
          </p:nvSpPr>
          <p:spPr>
            <a:xfrm>
              <a:off x="0" y="0"/>
              <a:ext cx="907651" cy="609600"/>
            </a:xfrm>
            <a:custGeom>
              <a:avLst/>
              <a:gdLst/>
              <a:ahLst/>
              <a:cxnLst/>
              <a:rect l="l" t="t" r="r" b="b"/>
              <a:pathLst>
                <a:path w="907651" h="609600">
                  <a:moveTo>
                    <a:pt x="203200" y="0"/>
                  </a:moveTo>
                  <a:lnTo>
                    <a:pt x="907651" y="0"/>
                  </a:lnTo>
                  <a:lnTo>
                    <a:pt x="70445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6FFFF">
                    <a:alpha val="100000"/>
                  </a:srgbClr>
                </a:gs>
                <a:gs pos="100000">
                  <a:srgbClr val="35598B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591DDD0-BD50-E545-684C-7F7309A5C910}"/>
                </a:ext>
              </a:extLst>
            </p:cNvPr>
            <p:cNvSpPr txBox="1"/>
            <p:nvPr/>
          </p:nvSpPr>
          <p:spPr>
            <a:xfrm>
              <a:off x="101600" y="-38100"/>
              <a:ext cx="704451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2188B154-B0CE-62BC-7C39-172F810BEA00}"/>
              </a:ext>
            </a:extLst>
          </p:cNvPr>
          <p:cNvSpPr/>
          <p:nvPr/>
        </p:nvSpPr>
        <p:spPr>
          <a:xfrm>
            <a:off x="9974214" y="-5209157"/>
            <a:ext cx="13924130" cy="13924130"/>
          </a:xfrm>
          <a:custGeom>
            <a:avLst/>
            <a:gdLst/>
            <a:ahLst/>
            <a:cxnLst/>
            <a:rect l="l" t="t" r="r" b="b"/>
            <a:pathLst>
              <a:path w="13924130" h="13924130">
                <a:moveTo>
                  <a:pt x="0" y="0"/>
                </a:moveTo>
                <a:lnTo>
                  <a:pt x="13924130" y="0"/>
                </a:lnTo>
                <a:lnTo>
                  <a:pt x="13924130" y="13924130"/>
                </a:lnTo>
                <a:lnTo>
                  <a:pt x="0" y="13924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735ADB2-47CC-8E60-7F90-A9E722A3784D}"/>
              </a:ext>
            </a:extLst>
          </p:cNvPr>
          <p:cNvGrpSpPr/>
          <p:nvPr/>
        </p:nvGrpSpPr>
        <p:grpSpPr>
          <a:xfrm>
            <a:off x="9791667" y="1339227"/>
            <a:ext cx="11036120" cy="7590997"/>
            <a:chOff x="0" y="0"/>
            <a:chExt cx="886263" cy="609600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197801C-E865-A5A2-3D0C-BD0B6D7F4BD0}"/>
                </a:ext>
              </a:extLst>
            </p:cNvPr>
            <p:cNvSpPr/>
            <p:nvPr/>
          </p:nvSpPr>
          <p:spPr>
            <a:xfrm>
              <a:off x="0" y="0"/>
              <a:ext cx="886263" cy="609600"/>
            </a:xfrm>
            <a:custGeom>
              <a:avLst/>
              <a:gdLst/>
              <a:ahLst/>
              <a:cxnLst/>
              <a:rect l="l" t="t" r="r" b="b"/>
              <a:pathLst>
                <a:path w="886263" h="609600">
                  <a:moveTo>
                    <a:pt x="203200" y="0"/>
                  </a:moveTo>
                  <a:lnTo>
                    <a:pt x="886263" y="0"/>
                  </a:lnTo>
                  <a:lnTo>
                    <a:pt x="68306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PH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616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1814" y="-3551710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7" y="0"/>
                </a:lnTo>
                <a:lnTo>
                  <a:pt x="11329957" y="11329957"/>
                </a:lnTo>
                <a:lnTo>
                  <a:pt x="0" y="11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>
            <a:off x="1107189" y="4180360"/>
            <a:ext cx="4957152" cy="3302702"/>
          </a:xfrm>
          <a:custGeom>
            <a:avLst/>
            <a:gdLst/>
            <a:ahLst/>
            <a:cxnLst/>
            <a:rect l="l" t="t" r="r" b="b"/>
            <a:pathLst>
              <a:path w="4957152" h="3302702">
                <a:moveTo>
                  <a:pt x="0" y="0"/>
                </a:moveTo>
                <a:lnTo>
                  <a:pt x="4957151" y="0"/>
                </a:lnTo>
                <a:lnTo>
                  <a:pt x="4957151" y="3302702"/>
                </a:lnTo>
                <a:lnTo>
                  <a:pt x="0" y="330270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>
            <a:off x="6691460" y="4180360"/>
            <a:ext cx="4937348" cy="3403033"/>
          </a:xfrm>
          <a:custGeom>
            <a:avLst/>
            <a:gdLst/>
            <a:ahLst/>
            <a:cxnLst/>
            <a:rect l="l" t="t" r="r" b="b"/>
            <a:pathLst>
              <a:path w="4937348" h="3403033">
                <a:moveTo>
                  <a:pt x="0" y="0"/>
                </a:moveTo>
                <a:lnTo>
                  <a:pt x="4937348" y="0"/>
                </a:lnTo>
                <a:lnTo>
                  <a:pt x="4937348" y="3403033"/>
                </a:lnTo>
                <a:lnTo>
                  <a:pt x="0" y="34030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Freeform 10"/>
          <p:cNvSpPr/>
          <p:nvPr/>
        </p:nvSpPr>
        <p:spPr>
          <a:xfrm>
            <a:off x="12208714" y="4173207"/>
            <a:ext cx="5118478" cy="3416584"/>
          </a:xfrm>
          <a:custGeom>
            <a:avLst/>
            <a:gdLst/>
            <a:ahLst/>
            <a:cxnLst/>
            <a:rect l="l" t="t" r="r" b="b"/>
            <a:pathLst>
              <a:path w="5118478" h="3416584">
                <a:moveTo>
                  <a:pt x="0" y="0"/>
                </a:moveTo>
                <a:lnTo>
                  <a:pt x="5118478" y="0"/>
                </a:lnTo>
                <a:lnTo>
                  <a:pt x="5118478" y="3416584"/>
                </a:lnTo>
                <a:lnTo>
                  <a:pt x="0" y="341658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TextBox 11"/>
          <p:cNvSpPr txBox="1"/>
          <p:nvPr/>
        </p:nvSpPr>
        <p:spPr>
          <a:xfrm>
            <a:off x="1604337" y="932962"/>
            <a:ext cx="1477866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74"/>
              </a:lnSpc>
            </a:pPr>
            <a:r>
              <a:rPr lang="en-US" sz="9595" dirty="0">
                <a:solidFill>
                  <a:srgbClr val="034076"/>
                </a:solidFill>
                <a:latin typeface="Montserrat Ultra-Bold"/>
              </a:rPr>
              <a:t>Logo </a:t>
            </a:r>
            <a:r>
              <a:rPr lang="en-US" sz="9595" dirty="0" err="1">
                <a:solidFill>
                  <a:srgbClr val="034076"/>
                </a:solidFill>
                <a:latin typeface="Montserrat Ultra-Bold"/>
              </a:rPr>
              <a:t>Mokups</a:t>
            </a:r>
            <a:endParaRPr lang="en-US" sz="9595" dirty="0">
              <a:solidFill>
                <a:srgbClr val="034076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4570253" y="4003379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4214" y="-5209157"/>
            <a:ext cx="13924130" cy="13924130"/>
          </a:xfrm>
          <a:custGeom>
            <a:avLst/>
            <a:gdLst/>
            <a:ahLst/>
            <a:cxnLst/>
            <a:rect l="l" t="t" r="r" b="b"/>
            <a:pathLst>
              <a:path w="13924130" h="13924130">
                <a:moveTo>
                  <a:pt x="0" y="0"/>
                </a:moveTo>
                <a:lnTo>
                  <a:pt x="13924130" y="0"/>
                </a:lnTo>
                <a:lnTo>
                  <a:pt x="13924130" y="13924130"/>
                </a:lnTo>
                <a:lnTo>
                  <a:pt x="0" y="1392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4230461" y="3416532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04337" y="3695700"/>
            <a:ext cx="14201674" cy="6105637"/>
            <a:chOff x="0" y="0"/>
            <a:chExt cx="3740359" cy="1608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89000"/>
                  </a:srgbClr>
                </a:gs>
                <a:gs pos="100000">
                  <a:srgbClr val="94B9FF">
                    <a:alpha val="89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04336" y="556246"/>
            <a:ext cx="13559463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6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68" b="0" i="0" u="none" strike="noStrike" kern="1200" cap="none" spc="0" normalizeH="0" baseline="0" noProof="0" dirty="0">
                <a:ln>
                  <a:noFill/>
                </a:ln>
                <a:solidFill>
                  <a:srgbClr val="034076"/>
                </a:solidFill>
                <a:effectLst/>
                <a:uLnTx/>
                <a:uFillTx/>
                <a:latin typeface="Montserrat Ultra-Bold"/>
                <a:ea typeface="+mn-ea"/>
                <a:cs typeface="+mn-cs"/>
              </a:rPr>
              <a:t>Software Used for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8579" y="5143500"/>
            <a:ext cx="4349509" cy="4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8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14" b="0" i="0" u="none" strike="noStrike" kern="1200" cap="none" spc="0" normalizeH="0" baseline="0" noProof="0" dirty="0">
                <a:ln>
                  <a:noFill/>
                </a:ln>
                <a:solidFill>
                  <a:srgbClr val="034076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Adobe Photoshop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C4DC76E5-8B82-86E4-EA76-6ED0BAE210C8}"/>
              </a:ext>
            </a:extLst>
          </p:cNvPr>
          <p:cNvSpPr txBox="1"/>
          <p:nvPr/>
        </p:nvSpPr>
        <p:spPr>
          <a:xfrm>
            <a:off x="10375164" y="5032577"/>
            <a:ext cx="4349509" cy="4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8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14" b="0" i="0" u="none" strike="noStrike" kern="1200" cap="none" spc="0" normalizeH="0" baseline="0" noProof="0" dirty="0">
                <a:ln>
                  <a:noFill/>
                </a:ln>
                <a:solidFill>
                  <a:srgbClr val="034076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Adobe Illustrator</a:t>
            </a:r>
          </a:p>
        </p:txBody>
      </p:sp>
      <p:pic>
        <p:nvPicPr>
          <p:cNvPr id="25" name="Picture 24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B2D0D87D-A499-6D95-EF60-528982D0C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30" y="4917803"/>
            <a:ext cx="2094780" cy="1101449"/>
          </a:xfrm>
          <a:prstGeom prst="rect">
            <a:avLst/>
          </a:prstGeom>
        </p:spPr>
      </p:pic>
      <p:pic>
        <p:nvPicPr>
          <p:cNvPr id="31" name="Picture 30" descr="A black and orange logo&#10;&#10;AI-generated content may be incorrect.">
            <a:extLst>
              <a:ext uri="{FF2B5EF4-FFF2-40B4-BE49-F238E27FC236}">
                <a16:creationId xmlns:a16="http://schemas.microsoft.com/office/drawing/2014/main" id="{2E40C966-E8D9-F312-1D5E-EA8EA55FB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52" y="4777929"/>
            <a:ext cx="1101449" cy="1101449"/>
          </a:xfrm>
          <a:prstGeom prst="rect">
            <a:avLst/>
          </a:prstGeom>
        </p:spPr>
      </p:pic>
      <p:pic>
        <p:nvPicPr>
          <p:cNvPr id="33" name="Picture 3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DD6065E-9E5D-97F8-E500-42A219BCF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40" y="6918839"/>
            <a:ext cx="1370426" cy="1370426"/>
          </a:xfrm>
          <a:prstGeom prst="rect">
            <a:avLst/>
          </a:prstGeom>
        </p:spPr>
      </p:pic>
      <p:sp>
        <p:nvSpPr>
          <p:cNvPr id="37" name="TextBox 14">
            <a:extLst>
              <a:ext uri="{FF2B5EF4-FFF2-40B4-BE49-F238E27FC236}">
                <a16:creationId xmlns:a16="http://schemas.microsoft.com/office/drawing/2014/main" id="{911BAFB5-83E0-DDB3-2CAD-833C4292DD22}"/>
              </a:ext>
            </a:extLst>
          </p:cNvPr>
          <p:cNvSpPr txBox="1"/>
          <p:nvPr/>
        </p:nvSpPr>
        <p:spPr>
          <a:xfrm>
            <a:off x="7461818" y="7279812"/>
            <a:ext cx="4349509" cy="4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8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14" b="0" i="0" u="none" strike="noStrike" kern="1200" cap="none" spc="0" normalizeH="0" baseline="0" noProof="0" dirty="0">
                <a:ln>
                  <a:noFill/>
                </a:ln>
                <a:solidFill>
                  <a:srgbClr val="034076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Adobe </a:t>
            </a:r>
            <a:r>
              <a:rPr kumimoji="0" lang="en-US" sz="3214" b="0" i="0" u="none" strike="noStrike" kern="1200" cap="none" spc="0" normalizeH="0" baseline="0" noProof="0" dirty="0" err="1">
                <a:ln>
                  <a:noFill/>
                </a:ln>
                <a:solidFill>
                  <a:srgbClr val="034076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Indesign</a:t>
            </a:r>
            <a:endParaRPr kumimoji="0" lang="en-US" sz="3214" b="0" i="0" u="none" strike="noStrike" kern="1200" cap="none" spc="0" normalizeH="0" baseline="0" noProof="0" dirty="0">
              <a:ln>
                <a:noFill/>
              </a:ln>
              <a:solidFill>
                <a:srgbClr val="034076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4214" y="-5209157"/>
            <a:ext cx="13924130" cy="13924130"/>
          </a:xfrm>
          <a:custGeom>
            <a:avLst/>
            <a:gdLst/>
            <a:ahLst/>
            <a:cxnLst/>
            <a:rect l="l" t="t" r="r" b="b"/>
            <a:pathLst>
              <a:path w="13924130" h="13924130">
                <a:moveTo>
                  <a:pt x="0" y="0"/>
                </a:moveTo>
                <a:lnTo>
                  <a:pt x="13924130" y="0"/>
                </a:lnTo>
                <a:lnTo>
                  <a:pt x="13924130" y="13924130"/>
                </a:lnTo>
                <a:lnTo>
                  <a:pt x="0" y="1392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425794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 rot="10397553">
            <a:off x="-2193733" y="-4936982"/>
            <a:ext cx="20307321" cy="16836615"/>
          </a:xfrm>
          <a:custGeom>
            <a:avLst/>
            <a:gdLst/>
            <a:ahLst/>
            <a:cxnLst/>
            <a:rect l="l" t="t" r="r" b="b"/>
            <a:pathLst>
              <a:path w="20307321" h="16836615">
                <a:moveTo>
                  <a:pt x="0" y="0"/>
                </a:moveTo>
                <a:lnTo>
                  <a:pt x="20307321" y="0"/>
                </a:lnTo>
                <a:lnTo>
                  <a:pt x="20307321" y="16836616"/>
                </a:lnTo>
                <a:lnTo>
                  <a:pt x="0" y="1683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-4230461" y="3416532"/>
            <a:ext cx="11329957" cy="11329957"/>
          </a:xfrm>
          <a:custGeom>
            <a:avLst/>
            <a:gdLst/>
            <a:ahLst/>
            <a:cxnLst/>
            <a:rect l="l" t="t" r="r" b="b"/>
            <a:pathLst>
              <a:path w="11329957" h="11329957">
                <a:moveTo>
                  <a:pt x="0" y="0"/>
                </a:moveTo>
                <a:lnTo>
                  <a:pt x="11329956" y="0"/>
                </a:lnTo>
                <a:lnTo>
                  <a:pt x="11329956" y="11329956"/>
                </a:lnTo>
                <a:lnTo>
                  <a:pt x="0" y="1132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6" name="Group 6"/>
          <p:cNvGrpSpPr/>
          <p:nvPr/>
        </p:nvGrpSpPr>
        <p:grpSpPr>
          <a:xfrm>
            <a:off x="1604337" y="3169117"/>
            <a:ext cx="14201674" cy="6105637"/>
            <a:chOff x="0" y="0"/>
            <a:chExt cx="3740359" cy="1608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0359" cy="1608069"/>
            </a:xfrm>
            <a:custGeom>
              <a:avLst/>
              <a:gdLst/>
              <a:ahLst/>
              <a:cxnLst/>
              <a:rect l="l" t="t" r="r" b="b"/>
              <a:pathLst>
                <a:path w="3740359" h="1608069">
                  <a:moveTo>
                    <a:pt x="27802" y="0"/>
                  </a:moveTo>
                  <a:lnTo>
                    <a:pt x="3712556" y="0"/>
                  </a:lnTo>
                  <a:cubicBezTo>
                    <a:pt x="3719930" y="0"/>
                    <a:pt x="3727002" y="2929"/>
                    <a:pt x="3732216" y="8143"/>
                  </a:cubicBezTo>
                  <a:cubicBezTo>
                    <a:pt x="3737429" y="13357"/>
                    <a:pt x="3740359" y="20429"/>
                    <a:pt x="3740359" y="27802"/>
                  </a:cubicBezTo>
                  <a:lnTo>
                    <a:pt x="3740359" y="1580267"/>
                  </a:lnTo>
                  <a:cubicBezTo>
                    <a:pt x="3740359" y="1587640"/>
                    <a:pt x="3737429" y="1594712"/>
                    <a:pt x="3732216" y="1599926"/>
                  </a:cubicBezTo>
                  <a:cubicBezTo>
                    <a:pt x="3727002" y="1605140"/>
                    <a:pt x="3719930" y="1608069"/>
                    <a:pt x="3712556" y="1608069"/>
                  </a:cubicBezTo>
                  <a:lnTo>
                    <a:pt x="27802" y="1608069"/>
                  </a:lnTo>
                  <a:cubicBezTo>
                    <a:pt x="20429" y="1608069"/>
                    <a:pt x="13357" y="1605140"/>
                    <a:pt x="8143" y="1599926"/>
                  </a:cubicBezTo>
                  <a:cubicBezTo>
                    <a:pt x="2929" y="1594712"/>
                    <a:pt x="0" y="1587640"/>
                    <a:pt x="0" y="1580267"/>
                  </a:cubicBezTo>
                  <a:lnTo>
                    <a:pt x="0" y="27802"/>
                  </a:lnTo>
                  <a:cubicBezTo>
                    <a:pt x="0" y="20429"/>
                    <a:pt x="2929" y="13357"/>
                    <a:pt x="8143" y="8143"/>
                  </a:cubicBezTo>
                  <a:cubicBezTo>
                    <a:pt x="13357" y="2929"/>
                    <a:pt x="20429" y="0"/>
                    <a:pt x="27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89000"/>
                  </a:srgbClr>
                </a:gs>
                <a:gs pos="100000">
                  <a:srgbClr val="94B9FF">
                    <a:alpha val="8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740359" cy="164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04337" y="319751"/>
            <a:ext cx="12686254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622"/>
              </a:lnSpc>
            </a:pPr>
            <a:r>
              <a:rPr lang="en-US" sz="11068" dirty="0">
                <a:solidFill>
                  <a:srgbClr val="034076"/>
                </a:solidFill>
                <a:latin typeface="Montserrat Ultra-Bold"/>
              </a:rPr>
              <a:t>Target Audience and Their Needs: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26796" y="3757637"/>
            <a:ext cx="7593603" cy="4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 Bold"/>
              </a:rPr>
              <a:t>Businessmen and Investors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9260" y="4243613"/>
            <a:ext cx="12566751" cy="999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"/>
              </a:rPr>
              <a:t>Seeking investment opportunities in smart and sustainable cities.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34350" y="5485821"/>
            <a:ext cx="5147649" cy="4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 Bold"/>
              </a:rPr>
              <a:t>Modern Families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39260" y="6031465"/>
            <a:ext cx="11408998" cy="4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>
                <a:solidFill>
                  <a:srgbClr val="034076"/>
                </a:solidFill>
                <a:latin typeface="Montserrat"/>
              </a:rPr>
              <a:t>Ensuring the well-being of passengers and pedestrians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4350" y="6835710"/>
            <a:ext cx="5909649" cy="4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 dirty="0">
                <a:solidFill>
                  <a:srgbClr val="034076"/>
                </a:solidFill>
                <a:latin typeface="Montserrat Bold"/>
              </a:rPr>
              <a:t>Government Entities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34351" y="7409929"/>
            <a:ext cx="8250380" cy="4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6"/>
              </a:lnSpc>
            </a:pPr>
            <a:r>
              <a:rPr lang="en-US" sz="3214">
                <a:solidFill>
                  <a:srgbClr val="034076"/>
                </a:solidFill>
                <a:latin typeface="Montserrat"/>
              </a:rPr>
              <a:t>Commitment to eco-friendly practices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399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Ara Hamah Alfidaa</vt:lpstr>
      <vt:lpstr>Calibri</vt:lpstr>
      <vt:lpstr>Open Sans 1</vt:lpstr>
      <vt:lpstr>Montserrat Ultra-Bold</vt:lpstr>
      <vt:lpstr>Aptos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Company Presentation</dc:title>
  <dc:creator>Vengie Elnas</dc:creator>
  <cp:lastModifiedBy>20912022100636</cp:lastModifiedBy>
  <cp:revision>3</cp:revision>
  <dcterms:created xsi:type="dcterms:W3CDTF">2006-08-16T00:00:00Z</dcterms:created>
  <dcterms:modified xsi:type="dcterms:W3CDTF">2025-03-19T21:40:45Z</dcterms:modified>
  <dc:identifier>DAF6x_JA9EA</dc:identifier>
</cp:coreProperties>
</file>